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3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-Gilles Allain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r>
              <a:t>« Saisissez une citation ici. »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Texte du titre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6256723" y="9194800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6297011" y="9194800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tif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tif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tif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24482" y="7112125"/>
            <a:ext cx="10845800" cy="1028700"/>
          </a:xfrm>
          <a:prstGeom prst="rect">
            <a:avLst/>
          </a:prstGeom>
        </p:spPr>
        <p:txBody>
          <a:bodyPr/>
          <a:lstStyle>
            <a:lvl1pPr algn="l" defTabSz="467359">
              <a:lnSpc>
                <a:spcPct val="90000"/>
              </a:lnSpc>
              <a:defRPr sz="5760" cap="all">
                <a:solidFill>
                  <a:schemeClr val="accent2"/>
                </a:solidFill>
              </a:defRPr>
            </a:lvl1pPr>
          </a:lstStyle>
          <a:p>
            <a:r>
              <a:rPr dirty="0" err="1"/>
              <a:t>Carnofluxe</a:t>
            </a:r>
            <a:endParaRPr dirty="0"/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079500" y="8145474"/>
            <a:ext cx="10845800" cy="7493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461518">
              <a:lnSpc>
                <a:spcPct val="150000"/>
              </a:lnSpc>
              <a:defRPr sz="3318" cap="all">
                <a:solidFill>
                  <a:srgbClr val="DEDEDE"/>
                </a:solidFill>
              </a:defRPr>
            </a:lvl1pPr>
          </a:lstStyle>
          <a:p>
            <a:r>
              <a:t>1ère année cycle préparatoire 2016</a:t>
            </a:r>
          </a:p>
        </p:txBody>
      </p:sp>
      <p:sp>
        <p:nvSpPr>
          <p:cNvPr id="121" name="Shape 121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700" cap="all"/>
            </a:lvl1pPr>
          </a:lstStyle>
          <a:p>
            <a:r>
              <a:t>LESAGE, Hamel, PAUL, CASEN</a:t>
            </a:r>
          </a:p>
        </p:txBody>
      </p:sp>
      <p:sp>
        <p:nvSpPr>
          <p:cNvPr id="122" name="Shape 122"/>
          <p:cNvSpPr/>
          <p:nvPr/>
        </p:nvSpPr>
        <p:spPr>
          <a:xfrm>
            <a:off x="289058" y="7197750"/>
            <a:ext cx="93542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cap="all">
                <a:solidFill>
                  <a:srgbClr val="73737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PROJET</a:t>
            </a:r>
          </a:p>
        </p:txBody>
      </p:sp>
      <p:sp>
        <p:nvSpPr>
          <p:cNvPr id="123" name="Shape 123"/>
          <p:cNvSpPr/>
          <p:nvPr/>
        </p:nvSpPr>
        <p:spPr>
          <a:xfrm>
            <a:off x="339905" y="8912250"/>
            <a:ext cx="579730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cap="all">
                <a:solidFill>
                  <a:srgbClr val="73737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124" name="Shape 124"/>
          <p:cNvSpPr/>
          <p:nvPr/>
        </p:nvSpPr>
        <p:spPr>
          <a:xfrm>
            <a:off x="5177056" y="8912250"/>
            <a:ext cx="1045389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cap="all">
                <a:solidFill>
                  <a:srgbClr val="73737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 err="1"/>
              <a:t>Membres</a:t>
            </a:r>
            <a:endParaRPr dirty="0"/>
          </a:p>
        </p:txBody>
      </p:sp>
      <p:sp>
        <p:nvSpPr>
          <p:cNvPr id="125" name="Shape 125"/>
          <p:cNvSpPr/>
          <p:nvPr/>
        </p:nvSpPr>
        <p:spPr>
          <a:xfrm>
            <a:off x="1102835" y="8877300"/>
            <a:ext cx="4230589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200" cap="all"/>
            </a:lvl1pPr>
          </a:lstStyle>
          <a:p>
            <a:r>
              <a:t>Du 5 au 10 février 2017</a:t>
            </a:r>
          </a:p>
        </p:txBody>
      </p:sp>
      <p:pic>
        <p:nvPicPr>
          <p:cNvPr id="126" name="Image 12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582" y="211955"/>
            <a:ext cx="5158068" cy="4156409"/>
          </a:xfrm>
          <a:prstGeom prst="rect">
            <a:avLst/>
          </a:prstGeom>
        </p:spPr>
      </p:pic>
      <p:pic>
        <p:nvPicPr>
          <p:cNvPr id="127" name="Image 12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7901" y="4665273"/>
            <a:ext cx="6012506" cy="3469348"/>
          </a:xfrm>
          <a:prstGeom prst="rect">
            <a:avLst/>
          </a:prstGeom>
        </p:spPr>
      </p:pic>
      <p:pic>
        <p:nvPicPr>
          <p:cNvPr id="128" name="Image 12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0144" y="197027"/>
            <a:ext cx="6348020" cy="4448402"/>
          </a:xfrm>
          <a:prstGeom prst="rect">
            <a:avLst/>
          </a:prstGeom>
        </p:spPr>
      </p:pic>
      <p:pic>
        <p:nvPicPr>
          <p:cNvPr id="129" name="Image 12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1779" y="4334587"/>
            <a:ext cx="5158068" cy="2748822"/>
          </a:xfrm>
          <a:prstGeom prst="rect">
            <a:avLst/>
          </a:prstGeom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436883" y="8841641"/>
            <a:ext cx="413109" cy="71901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/>
          <a:lstStyle>
            <a:lvl1pPr>
              <a:defRPr sz="2900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6488216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</a:t>
            </a:r>
            <a:r>
              <a:rPr>
                <a:solidFill>
                  <a:schemeClr val="accent5"/>
                </a:solidFill>
              </a:rPr>
              <a:t>Hamel</a:t>
            </a:r>
            <a:r>
              <a:t>, PAUL, CASEN</a:t>
            </a:r>
          </a:p>
        </p:txBody>
      </p:sp>
      <p:sp>
        <p:nvSpPr>
          <p:cNvPr id="205" name="Shape 205"/>
          <p:cNvSpPr/>
          <p:nvPr/>
        </p:nvSpPr>
        <p:spPr>
          <a:xfrm>
            <a:off x="12310115" y="8841641"/>
            <a:ext cx="666645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10</a:t>
            </a:fld>
            <a:r>
              <a:t>￼</a:t>
            </a:r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208" name="Image 20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755" y="134660"/>
            <a:ext cx="9278838" cy="4194855"/>
          </a:xfrm>
          <a:prstGeom prst="rect">
            <a:avLst/>
          </a:prstGeom>
        </p:spPr>
      </p:pic>
      <p:pic>
        <p:nvPicPr>
          <p:cNvPr id="209" name="Image 20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7096" y="4286670"/>
            <a:ext cx="9427938" cy="4416716"/>
          </a:xfrm>
          <a:prstGeom prst="rect">
            <a:avLst/>
          </a:prstGeom>
        </p:spPr>
      </p:pic>
      <p:sp>
        <p:nvSpPr>
          <p:cNvPr id="210" name="Shape 210"/>
          <p:cNvSpPr/>
          <p:nvPr/>
        </p:nvSpPr>
        <p:spPr>
          <a:xfrm>
            <a:off x="9281672" y="989903"/>
            <a:ext cx="3549605" cy="215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Premier étage aile Ouest</a:t>
            </a:r>
          </a:p>
        </p:txBody>
      </p:sp>
      <p:sp>
        <p:nvSpPr>
          <p:cNvPr id="211" name="Shape 211"/>
          <p:cNvSpPr/>
          <p:nvPr/>
        </p:nvSpPr>
        <p:spPr>
          <a:xfrm>
            <a:off x="-23195" y="4999007"/>
            <a:ext cx="3350291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Premier </a:t>
            </a:r>
            <a:r>
              <a:rPr dirty="0" err="1"/>
              <a:t>étage</a:t>
            </a:r>
            <a:r>
              <a:rPr dirty="0"/>
              <a:t> </a:t>
            </a:r>
            <a:r>
              <a:rPr dirty="0" err="1"/>
              <a:t>aile</a:t>
            </a:r>
            <a:r>
              <a:rPr dirty="0"/>
              <a:t> </a:t>
            </a:r>
            <a:r>
              <a:rPr dirty="0" err="1"/>
              <a:t>est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Hamel, </a:t>
            </a:r>
            <a:r>
              <a:rPr>
                <a:solidFill>
                  <a:schemeClr val="accent5"/>
                </a:solidFill>
              </a:rPr>
              <a:t>PAUL</a:t>
            </a:r>
            <a:r>
              <a:t>, CASEN</a:t>
            </a:r>
          </a:p>
        </p:txBody>
      </p:sp>
      <p:sp>
        <p:nvSpPr>
          <p:cNvPr id="214" name="Shape 214"/>
          <p:cNvSpPr/>
          <p:nvPr/>
        </p:nvSpPr>
        <p:spPr>
          <a:xfrm>
            <a:off x="12325579" y="8841641"/>
            <a:ext cx="635717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11</a:t>
            </a:fld>
            <a:r>
              <a:t>￼</a:t>
            </a:r>
          </a:p>
        </p:txBody>
      </p:sp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217" name="Shape 217"/>
          <p:cNvSpPr>
            <a:spLocks noGrp="1"/>
          </p:cNvSpPr>
          <p:nvPr>
            <p:ph type="title" idx="4294967295"/>
          </p:nvPr>
        </p:nvSpPr>
        <p:spPr>
          <a:xfrm>
            <a:off x="1270000" y="-657878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Les équipements</a:t>
            </a:r>
          </a:p>
        </p:txBody>
      </p:sp>
      <p:pic>
        <p:nvPicPr>
          <p:cNvPr id="218" name="Image 21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318" y="1390657"/>
            <a:ext cx="4522517" cy="3474439"/>
          </a:xfrm>
          <a:prstGeom prst="rect">
            <a:avLst/>
          </a:prstGeom>
        </p:spPr>
      </p:pic>
      <p:sp>
        <p:nvSpPr>
          <p:cNvPr id="219" name="Shape 219"/>
          <p:cNvSpPr/>
          <p:nvPr/>
        </p:nvSpPr>
        <p:spPr>
          <a:xfrm>
            <a:off x="4773309" y="2244252"/>
            <a:ext cx="3587972" cy="131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dirty="0"/>
              <a:t>Cisco CISCO3925/K9 3925 Integrated Service Router</a:t>
            </a:r>
          </a:p>
        </p:txBody>
      </p:sp>
      <p:pic>
        <p:nvPicPr>
          <p:cNvPr id="220" name="Image 21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1281" y="1390657"/>
            <a:ext cx="4522518" cy="3474439"/>
          </a:xfrm>
          <a:prstGeom prst="rect">
            <a:avLst/>
          </a:prstGeom>
        </p:spPr>
      </p:pic>
      <p:sp>
        <p:nvSpPr>
          <p:cNvPr id="221" name="Shape 221"/>
          <p:cNvSpPr/>
          <p:nvPr/>
        </p:nvSpPr>
        <p:spPr>
          <a:xfrm>
            <a:off x="9377985" y="4691404"/>
            <a:ext cx="2947594" cy="131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dirty="0"/>
              <a:t>Switch 10 Gigabit Cisco SG500x-48p</a:t>
            </a:r>
          </a:p>
        </p:txBody>
      </p:sp>
      <p:pic>
        <p:nvPicPr>
          <p:cNvPr id="222" name="Image 221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0308" y="5038744"/>
            <a:ext cx="4046913" cy="3117735"/>
          </a:xfrm>
          <a:prstGeom prst="rect">
            <a:avLst/>
          </a:prstGeom>
        </p:spPr>
      </p:pic>
      <p:sp>
        <p:nvSpPr>
          <p:cNvPr id="223" name="Shape 223"/>
          <p:cNvSpPr/>
          <p:nvPr/>
        </p:nvSpPr>
        <p:spPr>
          <a:xfrm>
            <a:off x="5248272" y="5424084"/>
            <a:ext cx="3154707" cy="131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dirty="0"/>
              <a:t>Cisco small business 5G 500x-24</a:t>
            </a:r>
          </a:p>
        </p:txBody>
      </p:sp>
      <p:pic>
        <p:nvPicPr>
          <p:cNvPr id="224" name="Image 223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48430" y="6425498"/>
            <a:ext cx="3835401" cy="2235201"/>
          </a:xfrm>
          <a:prstGeom prst="rect">
            <a:avLst/>
          </a:prstGeom>
        </p:spPr>
      </p:pic>
      <p:sp>
        <p:nvSpPr>
          <p:cNvPr id="225" name="Shape 225"/>
          <p:cNvSpPr/>
          <p:nvPr/>
        </p:nvSpPr>
        <p:spPr>
          <a:xfrm>
            <a:off x="7144114" y="7067887"/>
            <a:ext cx="180431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dirty="0"/>
              <a:t>Switch 5 ports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2337178" y="8841641"/>
            <a:ext cx="612520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12</a:t>
            </a:fld>
            <a:r>
              <a:t>￼</a:t>
            </a:r>
          </a:p>
        </p:txBody>
      </p:sp>
      <p:sp>
        <p:nvSpPr>
          <p:cNvPr id="228" name="Shape 228"/>
          <p:cNvSpPr/>
          <p:nvPr/>
        </p:nvSpPr>
        <p:spPr>
          <a:xfrm>
            <a:off x="6551530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Hamel, </a:t>
            </a:r>
            <a:r>
              <a:rPr>
                <a:solidFill>
                  <a:schemeClr val="accent5"/>
                </a:solidFill>
              </a:rPr>
              <a:t>PAUL</a:t>
            </a:r>
            <a:r>
              <a:t>, CASEN</a:t>
            </a:r>
          </a:p>
        </p:txBody>
      </p:sp>
      <p:sp>
        <p:nvSpPr>
          <p:cNvPr id="229" name="Shape 229"/>
          <p:cNvSpPr>
            <a:spLocks noGrp="1"/>
          </p:cNvSpPr>
          <p:nvPr>
            <p:ph type="title" idx="4294967295"/>
          </p:nvPr>
        </p:nvSpPr>
        <p:spPr>
          <a:xfrm>
            <a:off x="1270000" y="-809833"/>
            <a:ext cx="10464801" cy="2540001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r>
              <a:t>Plan d’adressage</a:t>
            </a: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232" name="Image 23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3825" y="3348079"/>
            <a:ext cx="8448221" cy="5224852"/>
          </a:xfrm>
          <a:prstGeom prst="rect">
            <a:avLst/>
          </a:prstGeom>
        </p:spPr>
      </p:pic>
      <p:pic>
        <p:nvPicPr>
          <p:cNvPr id="233" name="Image 23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516" y="996262"/>
            <a:ext cx="12873768" cy="2354884"/>
          </a:xfrm>
          <a:prstGeom prst="rect">
            <a:avLst/>
          </a:prstGeom>
        </p:spPr>
      </p:pic>
      <p:pic>
        <p:nvPicPr>
          <p:cNvPr id="234" name="Image 23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96" y="4027279"/>
            <a:ext cx="4463766" cy="3252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8"/>
          <p:cNvGrpSpPr/>
          <p:nvPr/>
        </p:nvGrpSpPr>
        <p:grpSpPr>
          <a:xfrm>
            <a:off x="341267" y="1108169"/>
            <a:ext cx="5627564" cy="2956568"/>
            <a:chOff x="0" y="0"/>
            <a:chExt cx="5627563" cy="2956567"/>
          </a:xfrm>
        </p:grpSpPr>
        <p:pic>
          <p:nvPicPr>
            <p:cNvPr id="23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699"/>
              <a:ext cx="5195764" cy="23977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Image 23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627564" cy="2956569"/>
            </a:xfrm>
            <a:prstGeom prst="rect">
              <a:avLst/>
            </a:prstGeom>
            <a:effectLst/>
          </p:spPr>
        </p:pic>
      </p:grpSp>
      <p:sp>
        <p:nvSpPr>
          <p:cNvPr id="239" name="Shape 239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Hamel, </a:t>
            </a:r>
            <a:r>
              <a:rPr>
                <a:solidFill>
                  <a:schemeClr val="accent5"/>
                </a:solidFill>
              </a:rPr>
              <a:t>PAUL</a:t>
            </a:r>
            <a:r>
              <a:t>, CASEN</a:t>
            </a:r>
          </a:p>
        </p:txBody>
      </p:sp>
      <p:sp>
        <p:nvSpPr>
          <p:cNvPr id="240" name="Shape 240"/>
          <p:cNvSpPr/>
          <p:nvPr/>
        </p:nvSpPr>
        <p:spPr>
          <a:xfrm>
            <a:off x="12310318" y="8841641"/>
            <a:ext cx="666239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13</a:t>
            </a:fld>
            <a:r>
              <a:t>￼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243" name="Shape 243"/>
          <p:cNvSpPr>
            <a:spLocks noGrp="1"/>
          </p:cNvSpPr>
          <p:nvPr>
            <p:ph type="title" idx="4294967295"/>
          </p:nvPr>
        </p:nvSpPr>
        <p:spPr>
          <a:xfrm>
            <a:off x="1270000" y="-771844"/>
            <a:ext cx="10464801" cy="254000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Configuration des équipements</a:t>
            </a:r>
          </a:p>
        </p:txBody>
      </p:sp>
      <p:grpSp>
        <p:nvGrpSpPr>
          <p:cNvPr id="246" name="Group 246"/>
          <p:cNvGrpSpPr/>
          <p:nvPr/>
        </p:nvGrpSpPr>
        <p:grpSpPr>
          <a:xfrm>
            <a:off x="4975853" y="6849251"/>
            <a:ext cx="7612400" cy="2376932"/>
            <a:chOff x="0" y="0"/>
            <a:chExt cx="7612398" cy="2376931"/>
          </a:xfrm>
        </p:grpSpPr>
        <p:pic>
          <p:nvPicPr>
            <p:cNvPr id="245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5899" y="139700"/>
              <a:ext cx="7180600" cy="18181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4" name="Image 243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7612400" cy="2376932"/>
            </a:xfrm>
            <a:prstGeom prst="rect">
              <a:avLst/>
            </a:prstGeom>
            <a:effectLst/>
          </p:spPr>
        </p:pic>
      </p:grpSp>
      <p:grpSp>
        <p:nvGrpSpPr>
          <p:cNvPr id="249" name="Group 249"/>
          <p:cNvGrpSpPr/>
          <p:nvPr/>
        </p:nvGrpSpPr>
        <p:grpSpPr>
          <a:xfrm>
            <a:off x="1783374" y="3951157"/>
            <a:ext cx="5605166" cy="2976913"/>
            <a:chOff x="0" y="0"/>
            <a:chExt cx="5605165" cy="2976912"/>
          </a:xfrm>
        </p:grpSpPr>
        <p:pic>
          <p:nvPicPr>
            <p:cNvPr id="248" name="vlanswitch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5899" y="139700"/>
              <a:ext cx="5173367" cy="24181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7" name="Image 246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5605167" cy="2976913"/>
            </a:xfrm>
            <a:prstGeom prst="rect">
              <a:avLst/>
            </a:prstGeom>
            <a:effectLst/>
          </p:spPr>
        </p:pic>
      </p:grpSp>
      <p:grpSp>
        <p:nvGrpSpPr>
          <p:cNvPr id="252" name="Group 252"/>
          <p:cNvGrpSpPr/>
          <p:nvPr/>
        </p:nvGrpSpPr>
        <p:grpSpPr>
          <a:xfrm>
            <a:off x="8120475" y="1448071"/>
            <a:ext cx="4351849" cy="3492404"/>
            <a:chOff x="0" y="0"/>
            <a:chExt cx="4351848" cy="3492403"/>
          </a:xfrm>
        </p:grpSpPr>
        <p:pic>
          <p:nvPicPr>
            <p:cNvPr id="251" name="switchssh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15900" y="139700"/>
              <a:ext cx="3920049" cy="29336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0" name="Image 249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4351849" cy="3492405"/>
            </a:xfrm>
            <a:prstGeom prst="rect">
              <a:avLst/>
            </a:prstGeom>
            <a:effectLst/>
          </p:spPr>
        </p:pic>
      </p:grpSp>
      <p:grpSp>
        <p:nvGrpSpPr>
          <p:cNvPr id="255" name="Group 255"/>
          <p:cNvGrpSpPr/>
          <p:nvPr/>
        </p:nvGrpSpPr>
        <p:grpSpPr>
          <a:xfrm>
            <a:off x="8120475" y="4630863"/>
            <a:ext cx="4351849" cy="2073365"/>
            <a:chOff x="0" y="0"/>
            <a:chExt cx="4351848" cy="2073363"/>
          </a:xfrm>
        </p:grpSpPr>
        <p:pic>
          <p:nvPicPr>
            <p:cNvPr id="254" name="switchssh2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15900" y="139700"/>
              <a:ext cx="3920049" cy="151456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3" name="Image 252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4351849" cy="20733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Hamel, </a:t>
            </a:r>
            <a:r>
              <a:rPr>
                <a:solidFill>
                  <a:schemeClr val="accent5"/>
                </a:solidFill>
              </a:rPr>
              <a:t>PAUL</a:t>
            </a:r>
            <a:r>
              <a:t>, CASEN</a:t>
            </a:r>
          </a:p>
        </p:txBody>
      </p:sp>
      <p:sp>
        <p:nvSpPr>
          <p:cNvPr id="258" name="Shape 258"/>
          <p:cNvSpPr/>
          <p:nvPr/>
        </p:nvSpPr>
        <p:spPr>
          <a:xfrm>
            <a:off x="12268198" y="8841641"/>
            <a:ext cx="750479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14</a:t>
            </a:fld>
            <a:r>
              <a:t>￼</a:t>
            </a:r>
          </a:p>
        </p:txBody>
      </p:sp>
      <p:pic>
        <p:nvPicPr>
          <p:cNvPr id="2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261" name="Shape 261"/>
          <p:cNvSpPr>
            <a:spLocks noGrp="1"/>
          </p:cNvSpPr>
          <p:nvPr>
            <p:ph type="title" idx="4294967295"/>
          </p:nvPr>
        </p:nvSpPr>
        <p:spPr>
          <a:xfrm>
            <a:off x="1371533" y="1056820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WIFI</a:t>
            </a:r>
          </a:p>
        </p:txBody>
      </p:sp>
      <p:pic>
        <p:nvPicPr>
          <p:cNvPr id="262" name="Image 26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643" y="479068"/>
            <a:ext cx="3635164" cy="3603674"/>
          </a:xfrm>
          <a:prstGeom prst="rect">
            <a:avLst/>
          </a:prstGeom>
        </p:spPr>
      </p:pic>
      <p:sp>
        <p:nvSpPr>
          <p:cNvPr id="263" name="Shape 263"/>
          <p:cNvSpPr/>
          <p:nvPr/>
        </p:nvSpPr>
        <p:spPr>
          <a:xfrm>
            <a:off x="2630466" y="4447669"/>
            <a:ext cx="4151049" cy="50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6 points d’accès 802.11ac </a:t>
            </a:r>
          </a:p>
        </p:txBody>
      </p:sp>
      <p:sp>
        <p:nvSpPr>
          <p:cNvPr id="264" name="Shape 264"/>
          <p:cNvSpPr/>
          <p:nvPr/>
        </p:nvSpPr>
        <p:spPr>
          <a:xfrm>
            <a:off x="279233" y="5124752"/>
            <a:ext cx="8853515" cy="50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100"/>
            </a:lvl1pPr>
          </a:lstStyle>
          <a:p>
            <a:r>
              <a:t>Cisco Aironet 1852I-e Access Point (AIR-AP1852I-E-K9C)</a:t>
            </a:r>
          </a:p>
        </p:txBody>
      </p:sp>
      <p:grpSp>
        <p:nvGrpSpPr>
          <p:cNvPr id="267" name="Group 267"/>
          <p:cNvGrpSpPr/>
          <p:nvPr/>
        </p:nvGrpSpPr>
        <p:grpSpPr>
          <a:xfrm>
            <a:off x="1202344" y="5966835"/>
            <a:ext cx="10803179" cy="2727512"/>
            <a:chOff x="0" y="0"/>
            <a:chExt cx="10803177" cy="2727510"/>
          </a:xfrm>
        </p:grpSpPr>
        <p:pic>
          <p:nvPicPr>
            <p:cNvPr id="26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5900" y="139700"/>
              <a:ext cx="10371378" cy="21687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5" name="Image 264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803178" cy="2727511"/>
            </a:xfrm>
            <a:prstGeom prst="rect">
              <a:avLst/>
            </a:prstGeom>
            <a:effectLst/>
          </p:spPr>
        </p:pic>
      </p:grpSp>
      <p:pic>
        <p:nvPicPr>
          <p:cNvPr id="26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92134" y="305906"/>
            <a:ext cx="3923324" cy="448122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rPr>
                <a:solidFill>
                  <a:schemeClr val="accent5"/>
                </a:solidFill>
              </a:rPr>
              <a:t>LESAGE</a:t>
            </a:r>
            <a:r>
              <a:t>, Hamel, PAUL, CASEN</a:t>
            </a:r>
          </a:p>
        </p:txBody>
      </p:sp>
      <p:sp>
        <p:nvSpPr>
          <p:cNvPr id="271" name="Shape 271"/>
          <p:cNvSpPr/>
          <p:nvPr/>
        </p:nvSpPr>
        <p:spPr>
          <a:xfrm>
            <a:off x="12319068" y="8841641"/>
            <a:ext cx="648739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15</a:t>
            </a:fld>
            <a:r>
              <a:t>￼</a:t>
            </a: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274" name="Capture d’écran 2017-02-09 à 16.11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606" y="1071302"/>
            <a:ext cx="11889588" cy="6694002"/>
          </a:xfrm>
          <a:prstGeom prst="rect">
            <a:avLst/>
          </a:prstGeom>
          <a:ln w="889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title" idx="4294967295"/>
          </p:nvPr>
        </p:nvSpPr>
        <p:spPr>
          <a:xfrm>
            <a:off x="1269999" y="-771844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Devis</a:t>
            </a:r>
          </a:p>
        </p:txBody>
      </p:sp>
      <p:pic>
        <p:nvPicPr>
          <p:cNvPr id="27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23734" y="7666992"/>
            <a:ext cx="3522405" cy="124009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2323544" y="8841641"/>
            <a:ext cx="639787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16</a:t>
            </a:fld>
            <a:r>
              <a:t>￼</a:t>
            </a:r>
          </a:p>
        </p:txBody>
      </p:sp>
      <p:sp>
        <p:nvSpPr>
          <p:cNvPr id="279" name="Shape 279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>
                <a:solidFill>
                  <a:srgbClr val="558AAB"/>
                </a:solidFill>
              </a:defRPr>
            </a:pPr>
            <a:r>
              <a:rPr>
                <a:solidFill>
                  <a:srgbClr val="FFFFFF"/>
                </a:solidFill>
              </a:rPr>
              <a:t>LESAGE, Hamel, PAUL, </a:t>
            </a:r>
            <a:r>
              <a:rPr>
                <a:solidFill>
                  <a:schemeClr val="accent5"/>
                </a:solidFill>
              </a:rPr>
              <a:t>CASEN</a:t>
            </a:r>
          </a:p>
        </p:txBody>
      </p:sp>
      <p:pic>
        <p:nvPicPr>
          <p:cNvPr id="2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282" name="Image 28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8758" y="267180"/>
            <a:ext cx="6260882" cy="4766033"/>
          </a:xfrm>
          <a:prstGeom prst="rect">
            <a:avLst/>
          </a:prstGeom>
        </p:spPr>
      </p:pic>
      <p:sp>
        <p:nvSpPr>
          <p:cNvPr id="283" name="Shape 283"/>
          <p:cNvSpPr>
            <a:spLocks noGrp="1"/>
          </p:cNvSpPr>
          <p:nvPr>
            <p:ph type="title" idx="4294967295"/>
          </p:nvPr>
        </p:nvSpPr>
        <p:spPr>
          <a:xfrm>
            <a:off x="-1959041" y="-670541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Clonage</a:t>
            </a:r>
          </a:p>
        </p:txBody>
      </p:sp>
      <p:pic>
        <p:nvPicPr>
          <p:cNvPr id="284" name="Image 28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465" y="1423797"/>
            <a:ext cx="6743081" cy="5157046"/>
          </a:xfrm>
          <a:prstGeom prst="rect">
            <a:avLst/>
          </a:prstGeom>
        </p:spPr>
      </p:pic>
      <p:pic>
        <p:nvPicPr>
          <p:cNvPr id="285" name="Image 28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67276" y="3892822"/>
            <a:ext cx="6598030" cy="5034054"/>
          </a:xfrm>
          <a:prstGeom prst="rect">
            <a:avLst/>
          </a:prstGeom>
        </p:spPr>
      </p:pic>
      <p:pic>
        <p:nvPicPr>
          <p:cNvPr id="286" name="Image 28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38575" y="5541466"/>
            <a:ext cx="2563346" cy="30087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12327614" y="8841641"/>
            <a:ext cx="631647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17</a:t>
            </a:fld>
            <a:r>
              <a:t>￼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>
                <a:solidFill>
                  <a:srgbClr val="558AAB"/>
                </a:solidFill>
              </a:defRPr>
            </a:pPr>
            <a:r>
              <a:rPr>
                <a:solidFill>
                  <a:srgbClr val="FFFFFF"/>
                </a:solidFill>
              </a:rPr>
              <a:t>LESAGE, Hamel, PAUL, </a:t>
            </a:r>
            <a:r>
              <a:rPr>
                <a:solidFill>
                  <a:schemeClr val="accent5"/>
                </a:solidFill>
              </a:rPr>
              <a:t>CASEN</a:t>
            </a:r>
          </a:p>
        </p:txBody>
      </p:sp>
      <p:pic>
        <p:nvPicPr>
          <p:cNvPr id="2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292" name="Image 29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0079" y="1064242"/>
            <a:ext cx="5802652" cy="4439810"/>
          </a:xfrm>
          <a:prstGeom prst="rect">
            <a:avLst/>
          </a:prstGeom>
        </p:spPr>
      </p:pic>
      <p:sp>
        <p:nvSpPr>
          <p:cNvPr id="293" name="Shape 293"/>
          <p:cNvSpPr>
            <a:spLocks noGrp="1"/>
          </p:cNvSpPr>
          <p:nvPr>
            <p:ph type="title" idx="4294967295"/>
          </p:nvPr>
        </p:nvSpPr>
        <p:spPr>
          <a:xfrm>
            <a:off x="3661202" y="-683204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Clonage</a:t>
            </a:r>
          </a:p>
        </p:txBody>
      </p:sp>
      <p:pic>
        <p:nvPicPr>
          <p:cNvPr id="294" name="Image 29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6409" y="4370228"/>
            <a:ext cx="5346396" cy="4058114"/>
          </a:xfrm>
          <a:prstGeom prst="rect">
            <a:avLst/>
          </a:prstGeom>
        </p:spPr>
      </p:pic>
      <p:pic>
        <p:nvPicPr>
          <p:cNvPr id="295" name="Image 29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47543" y="1316290"/>
            <a:ext cx="5492119" cy="4189101"/>
          </a:xfrm>
          <a:prstGeom prst="rect">
            <a:avLst/>
          </a:prstGeom>
        </p:spPr>
      </p:pic>
      <p:pic>
        <p:nvPicPr>
          <p:cNvPr id="296" name="Image 29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51826" y="4733097"/>
            <a:ext cx="5462269" cy="4189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300"/>
          <p:cNvGrpSpPr/>
          <p:nvPr/>
        </p:nvGrpSpPr>
        <p:grpSpPr>
          <a:xfrm>
            <a:off x="43329" y="221431"/>
            <a:ext cx="5678059" cy="4023132"/>
            <a:chOff x="0" y="0"/>
            <a:chExt cx="5678057" cy="4023130"/>
          </a:xfrm>
        </p:grpSpPr>
        <p:pic>
          <p:nvPicPr>
            <p:cNvPr id="29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5246258" cy="34643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8" name="Image 29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78058" cy="4023131"/>
            </a:xfrm>
            <a:prstGeom prst="rect">
              <a:avLst/>
            </a:prstGeom>
            <a:effectLst/>
          </p:spPr>
        </p:pic>
      </p:grpSp>
      <p:grpSp>
        <p:nvGrpSpPr>
          <p:cNvPr id="303" name="Group 303"/>
          <p:cNvGrpSpPr/>
          <p:nvPr/>
        </p:nvGrpSpPr>
        <p:grpSpPr>
          <a:xfrm>
            <a:off x="6156507" y="919257"/>
            <a:ext cx="6209052" cy="4378550"/>
            <a:chOff x="0" y="0"/>
            <a:chExt cx="6209050" cy="4378548"/>
          </a:xfrm>
        </p:grpSpPr>
        <p:pic>
          <p:nvPicPr>
            <p:cNvPr id="30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5777251" cy="3819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1" name="Image 300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209051" cy="4378549"/>
            </a:xfrm>
            <a:prstGeom prst="rect">
              <a:avLst/>
            </a:prstGeom>
            <a:effectLst/>
          </p:spPr>
        </p:pic>
      </p:grpSp>
      <p:sp>
        <p:nvSpPr>
          <p:cNvPr id="304" name="Shape 304"/>
          <p:cNvSpPr>
            <a:spLocks noGrp="1"/>
          </p:cNvSpPr>
          <p:nvPr>
            <p:ph type="title" idx="4294967295"/>
          </p:nvPr>
        </p:nvSpPr>
        <p:spPr>
          <a:xfrm>
            <a:off x="4028633" y="-860484"/>
            <a:ext cx="10464801" cy="25400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Communication entre les machines</a:t>
            </a:r>
          </a:p>
        </p:txBody>
      </p:sp>
      <p:sp>
        <p:nvSpPr>
          <p:cNvPr id="305" name="Shape 305"/>
          <p:cNvSpPr/>
          <p:nvPr/>
        </p:nvSpPr>
        <p:spPr>
          <a:xfrm>
            <a:off x="12289156" y="8841641"/>
            <a:ext cx="708563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18</a:t>
            </a:fld>
            <a:r>
              <a:t>￼</a:t>
            </a:r>
          </a:p>
        </p:txBody>
      </p:sp>
      <p:sp>
        <p:nvSpPr>
          <p:cNvPr id="306" name="Shape 306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>
                <a:solidFill>
                  <a:srgbClr val="558AAB"/>
                </a:solidFill>
              </a:defRPr>
            </a:pPr>
            <a:r>
              <a:rPr>
                <a:solidFill>
                  <a:srgbClr val="FFFFFF"/>
                </a:solidFill>
              </a:rPr>
              <a:t>LESAGE, Hamel, PAUL, </a:t>
            </a:r>
            <a:r>
              <a:rPr>
                <a:solidFill>
                  <a:schemeClr val="accent5"/>
                </a:solidFill>
              </a:rPr>
              <a:t>CASEN</a:t>
            </a:r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30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311" name="Group 311"/>
          <p:cNvGrpSpPr/>
          <p:nvPr/>
        </p:nvGrpSpPr>
        <p:grpSpPr>
          <a:xfrm>
            <a:off x="5356706" y="5135951"/>
            <a:ext cx="7398636" cy="4064359"/>
            <a:chOff x="0" y="0"/>
            <a:chExt cx="7398635" cy="4064358"/>
          </a:xfrm>
        </p:grpSpPr>
        <p:pic>
          <p:nvPicPr>
            <p:cNvPr id="310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5899" y="139700"/>
              <a:ext cx="6966837" cy="35055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9" name="Image 308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7398637" cy="4064359"/>
            </a:xfrm>
            <a:prstGeom prst="rect">
              <a:avLst/>
            </a:prstGeom>
            <a:effectLst/>
          </p:spPr>
        </p:pic>
      </p:grpSp>
      <p:grpSp>
        <p:nvGrpSpPr>
          <p:cNvPr id="314" name="Group 314"/>
          <p:cNvGrpSpPr/>
          <p:nvPr/>
        </p:nvGrpSpPr>
        <p:grpSpPr>
          <a:xfrm>
            <a:off x="-9446" y="4384559"/>
            <a:ext cx="5396911" cy="3351676"/>
            <a:chOff x="0" y="0"/>
            <a:chExt cx="5396910" cy="3351674"/>
          </a:xfrm>
        </p:grpSpPr>
        <p:pic>
          <p:nvPicPr>
            <p:cNvPr id="313" name="pasted-image.tif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15899" y="139700"/>
              <a:ext cx="4965112" cy="27928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Image 311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" y="0"/>
              <a:ext cx="5396912" cy="33516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 idx="4294967295"/>
          </p:nvPr>
        </p:nvSpPr>
        <p:spPr>
          <a:xfrm>
            <a:off x="3644416" y="-657878"/>
            <a:ext cx="10464801" cy="25400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r>
              <a:t>Communication entre les machines</a:t>
            </a:r>
          </a:p>
        </p:txBody>
      </p:sp>
      <p:sp>
        <p:nvSpPr>
          <p:cNvPr id="317" name="Shape 317"/>
          <p:cNvSpPr/>
          <p:nvPr/>
        </p:nvSpPr>
        <p:spPr>
          <a:xfrm>
            <a:off x="12335550" y="8841641"/>
            <a:ext cx="615775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19</a:t>
            </a:fld>
            <a:r>
              <a:t>￼</a:t>
            </a:r>
          </a:p>
        </p:txBody>
      </p:sp>
      <p:sp>
        <p:nvSpPr>
          <p:cNvPr id="318" name="Shape 318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>
                <a:solidFill>
                  <a:srgbClr val="558AAB"/>
                </a:solidFill>
              </a:defRPr>
            </a:pPr>
            <a:r>
              <a:rPr>
                <a:solidFill>
                  <a:srgbClr val="FFFFFF"/>
                </a:solidFill>
              </a:rPr>
              <a:t>LESAGE, Hamel, PAUL, </a:t>
            </a:r>
            <a:r>
              <a:rPr>
                <a:solidFill>
                  <a:schemeClr val="accent5"/>
                </a:solidFill>
              </a:rPr>
              <a:t>CASEN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323" name="Group 323"/>
          <p:cNvGrpSpPr/>
          <p:nvPr/>
        </p:nvGrpSpPr>
        <p:grpSpPr>
          <a:xfrm>
            <a:off x="-27341" y="670639"/>
            <a:ext cx="4687331" cy="5505856"/>
            <a:chOff x="0" y="0"/>
            <a:chExt cx="4687330" cy="5505854"/>
          </a:xfrm>
        </p:grpSpPr>
        <p:pic>
          <p:nvPicPr>
            <p:cNvPr id="32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4255531" cy="49470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1" name="Image 320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687331" cy="5505855"/>
            </a:xfrm>
            <a:prstGeom prst="rect">
              <a:avLst/>
            </a:prstGeom>
            <a:effectLst/>
          </p:spPr>
        </p:pic>
      </p:grpSp>
      <p:grpSp>
        <p:nvGrpSpPr>
          <p:cNvPr id="326" name="Group 326"/>
          <p:cNvGrpSpPr/>
          <p:nvPr/>
        </p:nvGrpSpPr>
        <p:grpSpPr>
          <a:xfrm>
            <a:off x="4881847" y="1226295"/>
            <a:ext cx="7584726" cy="5029379"/>
            <a:chOff x="0" y="0"/>
            <a:chExt cx="7584725" cy="5029378"/>
          </a:xfrm>
        </p:grpSpPr>
        <p:pic>
          <p:nvPicPr>
            <p:cNvPr id="32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5900" y="139700"/>
              <a:ext cx="7152926" cy="44705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4" name="Image 323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584726" cy="5029379"/>
            </a:xfrm>
            <a:prstGeom prst="rect">
              <a:avLst/>
            </a:prstGeom>
            <a:effectLst/>
          </p:spPr>
        </p:pic>
      </p:grpSp>
      <p:grpSp>
        <p:nvGrpSpPr>
          <p:cNvPr id="329" name="Group 329"/>
          <p:cNvGrpSpPr/>
          <p:nvPr/>
        </p:nvGrpSpPr>
        <p:grpSpPr>
          <a:xfrm>
            <a:off x="3225491" y="6184904"/>
            <a:ext cx="8334836" cy="2854444"/>
            <a:chOff x="0" y="0"/>
            <a:chExt cx="8334834" cy="2854443"/>
          </a:xfrm>
        </p:grpSpPr>
        <p:pic>
          <p:nvPicPr>
            <p:cNvPr id="328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5900" y="139700"/>
              <a:ext cx="7903035" cy="22956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7" name="Image 326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334835" cy="285444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2444615" y="8841641"/>
            <a:ext cx="397645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2</a:t>
            </a:fld>
            <a:r>
              <a:t>￼</a:t>
            </a:r>
          </a:p>
        </p:txBody>
      </p:sp>
      <p:sp>
        <p:nvSpPr>
          <p:cNvPr id="133" name="Shape 133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rPr>
                <a:solidFill>
                  <a:schemeClr val="accent5"/>
                </a:solidFill>
              </a:rPr>
              <a:t>LESAGE</a:t>
            </a:r>
            <a:r>
              <a:t>, Hamel, PAUL, CASEN</a:t>
            </a:r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136" name="Shape 136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Organisation du groupe</a:t>
            </a:r>
          </a:p>
        </p:txBody>
      </p:sp>
      <p:sp>
        <p:nvSpPr>
          <p:cNvPr id="137" name="Shape 137"/>
          <p:cNvSpPr/>
          <p:nvPr/>
        </p:nvSpPr>
        <p:spPr>
          <a:xfrm>
            <a:off x="967237" y="3346975"/>
            <a:ext cx="9981317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chemeClr val="accent5"/>
                </a:solidFill>
              </a:rPr>
              <a:t>Chef de projet </a:t>
            </a:r>
            <a:r>
              <a:t>LESAGE Clément</a:t>
            </a:r>
          </a:p>
        </p:txBody>
      </p:sp>
      <p:sp>
        <p:nvSpPr>
          <p:cNvPr id="138" name="Shape 138"/>
          <p:cNvSpPr/>
          <p:nvPr/>
        </p:nvSpPr>
        <p:spPr>
          <a:xfrm>
            <a:off x="2914014" y="4486636"/>
            <a:ext cx="6872862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chemeClr val="accent2"/>
                </a:solidFill>
              </a:rPr>
              <a:t>Membres</a:t>
            </a:r>
            <a:r>
              <a:t> HAMEL Pierre</a:t>
            </a:r>
          </a:p>
        </p:txBody>
      </p:sp>
      <p:sp>
        <p:nvSpPr>
          <p:cNvPr id="139" name="Shape 139"/>
          <p:cNvSpPr/>
          <p:nvPr/>
        </p:nvSpPr>
        <p:spPr>
          <a:xfrm>
            <a:off x="5607245" y="5208792"/>
            <a:ext cx="4171677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PAUL Antonin</a:t>
            </a:r>
          </a:p>
        </p:txBody>
      </p:sp>
      <p:sp>
        <p:nvSpPr>
          <p:cNvPr id="140" name="Shape 140"/>
          <p:cNvSpPr/>
          <p:nvPr/>
        </p:nvSpPr>
        <p:spPr>
          <a:xfrm>
            <a:off x="5628691" y="5994263"/>
            <a:ext cx="4656748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CASEN Valentin</a:t>
            </a:r>
          </a:p>
        </p:txBody>
      </p:sp>
      <p:pic>
        <p:nvPicPr>
          <p:cNvPr id="141" name="Image 1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5484" y="5548206"/>
            <a:ext cx="4302646" cy="30994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2678843" y="1707788"/>
            <a:ext cx="8001675" cy="792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300">
                <a:solidFill>
                  <a:schemeClr val="accent2"/>
                </a:solidFill>
              </a:defRPr>
            </a:lvl1pPr>
          </a:lstStyle>
          <a:p>
            <a:r>
              <a:t>Acquisitions personnelles</a:t>
            </a:r>
          </a:p>
        </p:txBody>
      </p:sp>
      <p:sp>
        <p:nvSpPr>
          <p:cNvPr id="332" name="Shape 332"/>
          <p:cNvSpPr/>
          <p:nvPr/>
        </p:nvSpPr>
        <p:spPr>
          <a:xfrm>
            <a:off x="2780949" y="2899852"/>
            <a:ext cx="7442902" cy="792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300">
                <a:solidFill>
                  <a:schemeClr val="accent2"/>
                </a:solidFill>
              </a:defRPr>
            </a:lvl1pPr>
          </a:lstStyle>
          <a:p>
            <a:r>
              <a:t>Difficultés rencontrées </a:t>
            </a:r>
          </a:p>
        </p:txBody>
      </p:sp>
      <p:sp>
        <p:nvSpPr>
          <p:cNvPr id="333" name="Shape 333"/>
          <p:cNvSpPr/>
          <p:nvPr/>
        </p:nvSpPr>
        <p:spPr>
          <a:xfrm>
            <a:off x="3161584" y="4091915"/>
            <a:ext cx="7036194" cy="792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300">
                <a:solidFill>
                  <a:schemeClr val="accent2"/>
                </a:solidFill>
              </a:defRPr>
            </a:lvl1pPr>
          </a:lstStyle>
          <a:p>
            <a:r>
              <a:t>Idées d’améliorations</a:t>
            </a:r>
          </a:p>
        </p:txBody>
      </p:sp>
      <p:sp>
        <p:nvSpPr>
          <p:cNvPr id="334" name="Shape 334"/>
          <p:cNvSpPr/>
          <p:nvPr/>
        </p:nvSpPr>
        <p:spPr>
          <a:xfrm>
            <a:off x="4818121" y="50708"/>
            <a:ext cx="3368558" cy="1257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t>Bilan</a:t>
            </a:r>
          </a:p>
        </p:txBody>
      </p:sp>
      <p:pic>
        <p:nvPicPr>
          <p:cNvPr id="335" name="Image 33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8393" y="5185354"/>
            <a:ext cx="6388014" cy="3678822"/>
          </a:xfrm>
          <a:prstGeom prst="rect">
            <a:avLst/>
          </a:prstGeom>
        </p:spPr>
      </p:pic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xfrm>
            <a:off x="12317847" y="8841641"/>
            <a:ext cx="651181" cy="71901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/>
          <a:lstStyle>
            <a:lvl1pPr>
              <a:defRPr sz="2900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6475553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700" cap="all">
                <a:solidFill>
                  <a:schemeClr val="accent5"/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5"/>
                </a:solidFill>
              </a:rPr>
              <a:t>LESAGE, Hamel, PAUL, CASEN</a:t>
            </a:r>
          </a:p>
        </p:txBody>
      </p:sp>
      <p:pic>
        <p:nvPicPr>
          <p:cNvPr id="3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33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533989" y="1941100"/>
            <a:ext cx="11936822" cy="2072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1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t>Merci de votre attention !</a:t>
            </a:r>
          </a:p>
          <a:p>
            <a:pPr>
              <a:defRPr sz="61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t>Avez vous des questions ?</a:t>
            </a:r>
          </a:p>
        </p:txBody>
      </p:sp>
      <p:sp>
        <p:nvSpPr>
          <p:cNvPr id="342" name="Shape 342"/>
          <p:cNvSpPr/>
          <p:nvPr/>
        </p:nvSpPr>
        <p:spPr>
          <a:xfrm>
            <a:off x="12333311" y="8841641"/>
            <a:ext cx="620253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21</a:t>
            </a:fld>
            <a:r>
              <a:t>￼</a:t>
            </a:r>
          </a:p>
        </p:txBody>
      </p:sp>
      <p:sp>
        <p:nvSpPr>
          <p:cNvPr id="343" name="Shape 343"/>
          <p:cNvSpPr/>
          <p:nvPr/>
        </p:nvSpPr>
        <p:spPr>
          <a:xfrm>
            <a:off x="6539238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700" cap="all">
                <a:solidFill>
                  <a:schemeClr val="accent5"/>
                </a:solidFill>
              </a:defRPr>
            </a:lvl1pPr>
          </a:lstStyle>
          <a:p>
            <a:pPr>
              <a:defRPr>
                <a:solidFill>
                  <a:srgbClr val="558AAB"/>
                </a:solidFill>
              </a:defRPr>
            </a:pPr>
            <a:r>
              <a:rPr>
                <a:solidFill>
                  <a:schemeClr val="accent5"/>
                </a:solidFill>
              </a:rPr>
              <a:t>LESAGE, Hamel, PAUL, CASEN</a:t>
            </a:r>
          </a:p>
        </p:txBody>
      </p:sp>
      <p:pic>
        <p:nvPicPr>
          <p:cNvPr id="3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346" name="Image 34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1944" y="4426320"/>
            <a:ext cx="5584353" cy="38075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2421622" y="8841641"/>
            <a:ext cx="443631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3</a:t>
            </a:fld>
            <a:r>
              <a:t>￼</a:t>
            </a:r>
          </a:p>
        </p:txBody>
      </p:sp>
      <p:sp>
        <p:nvSpPr>
          <p:cNvPr id="144" name="Shape 144"/>
          <p:cNvSpPr>
            <a:spLocks noGrp="1"/>
          </p:cNvSpPr>
          <p:nvPr>
            <p:ph type="title" idx="4294967295"/>
          </p:nvPr>
        </p:nvSpPr>
        <p:spPr>
          <a:xfrm>
            <a:off x="1270000" y="-177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Planning prévisionnel</a:t>
            </a:r>
          </a:p>
        </p:txBody>
      </p:sp>
      <p:sp>
        <p:nvSpPr>
          <p:cNvPr id="145" name="Shape 145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rPr>
                <a:solidFill>
                  <a:schemeClr val="accent5"/>
                </a:solidFill>
              </a:rPr>
              <a:t>LESAGE</a:t>
            </a:r>
            <a:r>
              <a:t>, Hamel, PAUL, CASEN</a:t>
            </a:r>
          </a:p>
        </p:txBody>
      </p:sp>
      <p:pic>
        <p:nvPicPr>
          <p:cNvPr id="146" name="Image 14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2529488"/>
            <a:ext cx="13030200" cy="5621724"/>
          </a:xfrm>
          <a:prstGeom prst="rect">
            <a:avLst/>
          </a:prstGeom>
        </p:spPr>
      </p:pic>
      <p:pic>
        <p:nvPicPr>
          <p:cNvPr id="1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4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2379502" y="8841641"/>
            <a:ext cx="527872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4</a:t>
            </a:fld>
            <a:r>
              <a:t>￼</a:t>
            </a:r>
          </a:p>
        </p:txBody>
      </p:sp>
      <p:sp>
        <p:nvSpPr>
          <p:cNvPr id="151" name="Shape 151"/>
          <p:cNvSpPr>
            <a:spLocks noGrp="1"/>
          </p:cNvSpPr>
          <p:nvPr>
            <p:ph type="title" idx="4294967295"/>
          </p:nvPr>
        </p:nvSpPr>
        <p:spPr>
          <a:xfrm>
            <a:off x="1270000" y="-214676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Planning réalisé</a:t>
            </a:r>
          </a:p>
        </p:txBody>
      </p:sp>
      <p:sp>
        <p:nvSpPr>
          <p:cNvPr id="152" name="Shape 152"/>
          <p:cNvSpPr/>
          <p:nvPr/>
        </p:nvSpPr>
        <p:spPr>
          <a:xfrm>
            <a:off x="6359707" y="8877300"/>
            <a:ext cx="580265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rPr>
                <a:solidFill>
                  <a:schemeClr val="accent5"/>
                </a:solidFill>
              </a:rPr>
              <a:t>LESAGE</a:t>
            </a:r>
            <a:r>
              <a:t>, Hamel, PAUL, CASEN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155" name="Image 15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" y="2134914"/>
            <a:ext cx="13030200" cy="5610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2430372" y="8841641"/>
            <a:ext cx="426131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5</a:t>
            </a:fld>
            <a:r>
              <a:t>￼</a:t>
            </a:r>
          </a:p>
        </p:txBody>
      </p:sp>
      <p:sp>
        <p:nvSpPr>
          <p:cNvPr id="158" name="Shape 158"/>
          <p:cNvSpPr/>
          <p:nvPr/>
        </p:nvSpPr>
        <p:spPr>
          <a:xfrm>
            <a:off x="6485171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</a:t>
            </a:r>
            <a:r>
              <a:rPr>
                <a:solidFill>
                  <a:schemeClr val="accent5"/>
                </a:solidFill>
              </a:rPr>
              <a:t>Hamel</a:t>
            </a:r>
            <a:r>
              <a:t>, PAUL, CASEN</a:t>
            </a:r>
          </a:p>
        </p:txBody>
      </p:sp>
      <p:sp>
        <p:nvSpPr>
          <p:cNvPr id="159" name="Shape 159"/>
          <p:cNvSpPr>
            <a:spLocks noGrp="1"/>
          </p:cNvSpPr>
          <p:nvPr>
            <p:ph type="title" idx="4294967295"/>
          </p:nvPr>
        </p:nvSpPr>
        <p:spPr>
          <a:xfrm>
            <a:off x="-1828800" y="-3556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Topologies 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pic>
        <p:nvPicPr>
          <p:cNvPr id="162" name="Image 16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3859" y="357403"/>
            <a:ext cx="6445640" cy="4297125"/>
          </a:xfrm>
          <a:prstGeom prst="rect">
            <a:avLst/>
          </a:prstGeom>
        </p:spPr>
      </p:pic>
      <p:pic>
        <p:nvPicPr>
          <p:cNvPr id="163" name="Image 16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0614" y="5288184"/>
            <a:ext cx="8562381" cy="3768492"/>
          </a:xfrm>
          <a:prstGeom prst="rect">
            <a:avLst/>
          </a:prstGeom>
        </p:spPr>
      </p:pic>
      <p:sp>
        <p:nvSpPr>
          <p:cNvPr id="164" name="Shape 164"/>
          <p:cNvSpPr/>
          <p:nvPr/>
        </p:nvSpPr>
        <p:spPr>
          <a:xfrm>
            <a:off x="6566275" y="4486636"/>
            <a:ext cx="5640443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Topologie logique</a:t>
            </a:r>
          </a:p>
        </p:txBody>
      </p:sp>
      <p:sp>
        <p:nvSpPr>
          <p:cNvPr id="165" name="Shape 165"/>
          <p:cNvSpPr/>
          <p:nvPr/>
        </p:nvSpPr>
        <p:spPr>
          <a:xfrm>
            <a:off x="357755" y="5988508"/>
            <a:ext cx="3213370" cy="146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Topologie physique</a:t>
            </a:r>
          </a:p>
        </p:txBody>
      </p:sp>
      <p:pic>
        <p:nvPicPr>
          <p:cNvPr id="166" name="Image 16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6674" y="1827648"/>
            <a:ext cx="5895761" cy="34020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rPr>
                <a:solidFill>
                  <a:schemeClr val="accent5"/>
                </a:solidFill>
              </a:rPr>
              <a:t>LESAGE</a:t>
            </a:r>
            <a:r>
              <a:t>, Hamel, PAUL, CASEN</a:t>
            </a:r>
          </a:p>
        </p:txBody>
      </p:sp>
      <p:sp>
        <p:nvSpPr>
          <p:cNvPr id="169" name="Shape 169"/>
          <p:cNvSpPr/>
          <p:nvPr/>
        </p:nvSpPr>
        <p:spPr>
          <a:xfrm>
            <a:off x="12425488" y="8841641"/>
            <a:ext cx="435899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6</a:t>
            </a:fld>
            <a:r>
              <a:t>￼</a:t>
            </a:r>
          </a:p>
        </p:txBody>
      </p:sp>
      <p:sp>
        <p:nvSpPr>
          <p:cNvPr id="170" name="Shape 170"/>
          <p:cNvSpPr>
            <a:spLocks noGrp="1"/>
          </p:cNvSpPr>
          <p:nvPr>
            <p:ph type="title" idx="4294967295"/>
          </p:nvPr>
        </p:nvSpPr>
        <p:spPr>
          <a:xfrm>
            <a:off x="-2091267" y="-279400"/>
            <a:ext cx="10464801" cy="2540000"/>
          </a:xfrm>
          <a:prstGeom prst="rect">
            <a:avLst/>
          </a:prstGeom>
        </p:spPr>
        <p:txBody>
          <a:bodyPr/>
          <a:lstStyle/>
          <a:p>
            <a:r>
              <a:t>Câblage</a:t>
            </a:r>
          </a:p>
        </p:txBody>
      </p:sp>
      <p:pic>
        <p:nvPicPr>
          <p:cNvPr id="171" name="Image 170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95" y="3673644"/>
            <a:ext cx="5210301" cy="3990277"/>
          </a:xfrm>
          <a:prstGeom prst="rect">
            <a:avLst/>
          </a:prstGeom>
        </p:spPr>
      </p:pic>
      <p:pic>
        <p:nvPicPr>
          <p:cNvPr id="172" name="Image 17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0316" y="330322"/>
            <a:ext cx="6367800" cy="3669201"/>
          </a:xfrm>
          <a:prstGeom prst="rect">
            <a:avLst/>
          </a:prstGeom>
        </p:spPr>
      </p:pic>
      <p:pic>
        <p:nvPicPr>
          <p:cNvPr id="1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7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848136" y="1519149"/>
            <a:ext cx="6650629" cy="197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>
              <a:defRPr sz="2400"/>
            </a:pPr>
            <a:r>
              <a:rPr dirty="0"/>
              <a:t>12 300m de </a:t>
            </a:r>
            <a:r>
              <a:rPr dirty="0" err="1"/>
              <a:t>câbles</a:t>
            </a:r>
            <a:r>
              <a:rPr dirty="0"/>
              <a:t> </a:t>
            </a:r>
            <a:r>
              <a:rPr dirty="0" err="1"/>
              <a:t>catégorie</a:t>
            </a:r>
            <a:r>
              <a:rPr dirty="0"/>
              <a:t> 6</a:t>
            </a:r>
          </a:p>
          <a:p>
            <a:pPr marL="457200" indent="-228600" algn="just">
              <a:defRPr sz="2400"/>
            </a:pPr>
            <a:r>
              <a:rPr dirty="0"/>
              <a:t>2 100m de </a:t>
            </a:r>
            <a:r>
              <a:rPr dirty="0" err="1"/>
              <a:t>câbles</a:t>
            </a:r>
            <a:r>
              <a:rPr dirty="0"/>
              <a:t> </a:t>
            </a:r>
            <a:r>
              <a:rPr dirty="0" err="1"/>
              <a:t>catégorie</a:t>
            </a:r>
            <a:r>
              <a:rPr dirty="0"/>
              <a:t> 5e</a:t>
            </a:r>
          </a:p>
          <a:p>
            <a:pPr marL="457200" indent="-228600" algn="just">
              <a:defRPr sz="2400"/>
            </a:pPr>
            <a:r>
              <a:rPr dirty="0"/>
              <a:t>150m de </a:t>
            </a:r>
            <a:r>
              <a:rPr dirty="0" err="1"/>
              <a:t>câbles</a:t>
            </a:r>
            <a:r>
              <a:rPr dirty="0"/>
              <a:t> </a:t>
            </a:r>
            <a:r>
              <a:rPr dirty="0" err="1"/>
              <a:t>fibre</a:t>
            </a:r>
            <a:r>
              <a:rPr dirty="0"/>
              <a:t> LC/LC OM3</a:t>
            </a:r>
          </a:p>
        </p:txBody>
      </p:sp>
      <p:sp>
        <p:nvSpPr>
          <p:cNvPr id="176" name="Shape 176"/>
          <p:cNvSpPr/>
          <p:nvPr/>
        </p:nvSpPr>
        <p:spPr>
          <a:xfrm>
            <a:off x="5851245" y="4137926"/>
            <a:ext cx="7025941" cy="4251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>
              <a:lnSpc>
                <a:spcPts val="4200"/>
              </a:lnSpc>
              <a:spcBef>
                <a:spcPts val="1200"/>
              </a:spcBef>
              <a:defRPr sz="2000">
                <a:solidFill>
                  <a:schemeClr val="accent1"/>
                </a:solidFill>
              </a:defRPr>
            </a:pPr>
            <a:r>
              <a:rPr dirty="0" err="1"/>
              <a:t>Câblage</a:t>
            </a:r>
            <a:r>
              <a:rPr dirty="0"/>
              <a:t> de </a:t>
            </a:r>
            <a:r>
              <a:rPr dirty="0" err="1"/>
              <a:t>cuivre</a:t>
            </a:r>
            <a:r>
              <a:rPr dirty="0"/>
              <a:t> </a:t>
            </a:r>
            <a:r>
              <a:rPr dirty="0" err="1"/>
              <a:t>catégorie</a:t>
            </a:r>
            <a:r>
              <a:rPr dirty="0"/>
              <a:t> 6 </a:t>
            </a:r>
            <a:r>
              <a:rPr dirty="0" err="1"/>
              <a:t>monobrin</a:t>
            </a:r>
            <a:r>
              <a:rPr dirty="0"/>
              <a:t> pour </a:t>
            </a:r>
            <a:r>
              <a:rPr dirty="0" err="1"/>
              <a:t>relier</a:t>
            </a:r>
            <a:r>
              <a:rPr dirty="0"/>
              <a:t> les </a:t>
            </a:r>
            <a:r>
              <a:rPr dirty="0" err="1"/>
              <a:t>équipements</a:t>
            </a:r>
            <a:r>
              <a:rPr dirty="0"/>
              <a:t> </a:t>
            </a:r>
            <a:r>
              <a:rPr dirty="0" err="1"/>
              <a:t>réseaux</a:t>
            </a:r>
            <a:r>
              <a:rPr dirty="0"/>
              <a:t> entre </a:t>
            </a:r>
            <a:r>
              <a:rPr dirty="0" err="1"/>
              <a:t>eux</a:t>
            </a:r>
            <a:endParaRPr dirty="0"/>
          </a:p>
          <a:p>
            <a:pPr marL="457200" indent="-228600" algn="just">
              <a:lnSpc>
                <a:spcPts val="4200"/>
              </a:lnSpc>
              <a:spcBef>
                <a:spcPts val="1200"/>
              </a:spcBef>
              <a:defRPr sz="2000">
                <a:solidFill>
                  <a:schemeClr val="accent5"/>
                </a:solidFill>
              </a:defRPr>
            </a:pPr>
            <a:r>
              <a:rPr dirty="0" err="1"/>
              <a:t>Câblage</a:t>
            </a:r>
            <a:r>
              <a:rPr dirty="0"/>
              <a:t> de </a:t>
            </a:r>
            <a:r>
              <a:rPr dirty="0" err="1"/>
              <a:t>cuivre</a:t>
            </a:r>
            <a:r>
              <a:rPr dirty="0"/>
              <a:t> </a:t>
            </a:r>
            <a:r>
              <a:rPr dirty="0" err="1"/>
              <a:t>catégorie</a:t>
            </a:r>
            <a:r>
              <a:rPr dirty="0"/>
              <a:t> 5e </a:t>
            </a:r>
            <a:r>
              <a:rPr dirty="0" err="1"/>
              <a:t>multibrin</a:t>
            </a:r>
            <a:r>
              <a:rPr dirty="0"/>
              <a:t> pour </a:t>
            </a:r>
            <a:r>
              <a:rPr dirty="0" err="1"/>
              <a:t>relier</a:t>
            </a:r>
            <a:r>
              <a:rPr dirty="0"/>
              <a:t> les machines au </a:t>
            </a:r>
            <a:r>
              <a:rPr dirty="0" err="1"/>
              <a:t>prises</a:t>
            </a:r>
            <a:r>
              <a:rPr dirty="0"/>
              <a:t> </a:t>
            </a:r>
            <a:r>
              <a:rPr dirty="0" err="1"/>
              <a:t>murales</a:t>
            </a:r>
            <a:endParaRPr dirty="0"/>
          </a:p>
          <a:p>
            <a:pPr marL="457200" indent="-228600" algn="just">
              <a:lnSpc>
                <a:spcPts val="4200"/>
              </a:lnSpc>
              <a:spcBef>
                <a:spcPts val="1200"/>
              </a:spcBef>
              <a:defRPr sz="2000">
                <a:solidFill>
                  <a:schemeClr val="accent2"/>
                </a:solidFill>
              </a:defRPr>
            </a:pPr>
            <a:r>
              <a:rPr dirty="0" err="1"/>
              <a:t>Câblage</a:t>
            </a:r>
            <a:r>
              <a:rPr dirty="0"/>
              <a:t> </a:t>
            </a:r>
            <a:r>
              <a:rPr dirty="0" err="1"/>
              <a:t>fibre</a:t>
            </a:r>
            <a:r>
              <a:rPr dirty="0"/>
              <a:t> LC/LC OM3 de 50M pour </a:t>
            </a:r>
            <a:r>
              <a:rPr dirty="0" err="1"/>
              <a:t>relier</a:t>
            </a:r>
            <a:r>
              <a:rPr dirty="0"/>
              <a:t> </a:t>
            </a:r>
            <a:r>
              <a:rPr dirty="0" err="1"/>
              <a:t>l’aile</a:t>
            </a:r>
            <a:r>
              <a:rPr dirty="0"/>
              <a:t> </a:t>
            </a:r>
            <a:r>
              <a:rPr dirty="0" err="1"/>
              <a:t>est</a:t>
            </a:r>
            <a:r>
              <a:rPr dirty="0"/>
              <a:t> au </a:t>
            </a:r>
            <a:r>
              <a:rPr dirty="0" err="1"/>
              <a:t>bâtiment</a:t>
            </a:r>
            <a:r>
              <a:rPr dirty="0"/>
              <a:t> principal</a:t>
            </a:r>
          </a:p>
          <a:p>
            <a:pPr marL="457200" indent="-228600" algn="just">
              <a:lnSpc>
                <a:spcPts val="4200"/>
              </a:lnSpc>
              <a:spcBef>
                <a:spcPts val="1200"/>
              </a:spcBef>
              <a:defRPr sz="2000">
                <a:solidFill>
                  <a:schemeClr val="accent2"/>
                </a:solidFill>
              </a:defRPr>
            </a:pPr>
            <a:r>
              <a:rPr dirty="0" err="1"/>
              <a:t>Câblage</a:t>
            </a:r>
            <a:r>
              <a:rPr dirty="0"/>
              <a:t> </a:t>
            </a:r>
            <a:r>
              <a:rPr dirty="0" err="1"/>
              <a:t>fibre</a:t>
            </a:r>
            <a:r>
              <a:rPr dirty="0"/>
              <a:t> LC/LC OM3 de 100M pour </a:t>
            </a:r>
            <a:r>
              <a:rPr dirty="0" err="1"/>
              <a:t>relier</a:t>
            </a:r>
            <a:r>
              <a:rPr dirty="0"/>
              <a:t> </a:t>
            </a:r>
            <a:r>
              <a:rPr dirty="0" err="1"/>
              <a:t>l’aile</a:t>
            </a:r>
            <a:r>
              <a:rPr dirty="0"/>
              <a:t> </a:t>
            </a:r>
            <a:r>
              <a:rPr dirty="0" err="1"/>
              <a:t>ouest</a:t>
            </a:r>
            <a:r>
              <a:rPr dirty="0"/>
              <a:t> au </a:t>
            </a:r>
            <a:r>
              <a:rPr dirty="0" err="1"/>
              <a:t>bâtiment</a:t>
            </a:r>
            <a:r>
              <a:rPr dirty="0"/>
              <a:t> principal</a:t>
            </a:r>
          </a:p>
        </p:txBody>
      </p:sp>
      <p:pic>
        <p:nvPicPr>
          <p:cNvPr id="177" name="Image 176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69795" y="7619199"/>
            <a:ext cx="2859964" cy="2088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</a:t>
            </a:r>
            <a:r>
              <a:rPr>
                <a:solidFill>
                  <a:schemeClr val="accent5"/>
                </a:solidFill>
              </a:rPr>
              <a:t>Hamel</a:t>
            </a:r>
            <a:r>
              <a:t>, PAUL, CASEN</a:t>
            </a:r>
          </a:p>
        </p:txBody>
      </p:sp>
      <p:sp>
        <p:nvSpPr>
          <p:cNvPr id="180" name="Shape 180"/>
          <p:cNvSpPr/>
          <p:nvPr/>
        </p:nvSpPr>
        <p:spPr>
          <a:xfrm>
            <a:off x="12438918" y="8841641"/>
            <a:ext cx="409039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7</a:t>
            </a:fld>
            <a:r>
              <a:t>￼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3032668" y="-68431"/>
            <a:ext cx="6939464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Câblage des bâtiments</a:t>
            </a:r>
          </a:p>
        </p:txBody>
      </p:sp>
      <p:pic>
        <p:nvPicPr>
          <p:cNvPr id="184" name="Image 18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700" y="631667"/>
            <a:ext cx="13030200" cy="75758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</a:t>
            </a:r>
            <a:r>
              <a:rPr>
                <a:solidFill>
                  <a:schemeClr val="accent5"/>
                </a:solidFill>
              </a:rPr>
              <a:t>Hamel</a:t>
            </a:r>
            <a:r>
              <a:t>, PAUL, CASEN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00460" y="8841641"/>
            <a:ext cx="485955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8</a:t>
            </a:fld>
            <a:r>
              <a:t>￼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6476307" y="621603"/>
            <a:ext cx="6029076" cy="146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Premier étage bâtiment principal</a:t>
            </a:r>
          </a:p>
        </p:txBody>
      </p:sp>
      <p:sp>
        <p:nvSpPr>
          <p:cNvPr id="191" name="Shape 191"/>
          <p:cNvSpPr/>
          <p:nvPr/>
        </p:nvSpPr>
        <p:spPr>
          <a:xfrm>
            <a:off x="129556" y="6169288"/>
            <a:ext cx="6029077" cy="146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Rez-de-chaussée bâtiment principal</a:t>
            </a:r>
          </a:p>
        </p:txBody>
      </p:sp>
      <p:pic>
        <p:nvPicPr>
          <p:cNvPr id="192" name="Image 19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389" y="77181"/>
            <a:ext cx="6515853" cy="5623805"/>
          </a:xfrm>
          <a:prstGeom prst="rect">
            <a:avLst/>
          </a:prstGeom>
        </p:spPr>
      </p:pic>
      <p:pic>
        <p:nvPicPr>
          <p:cNvPr id="193" name="Image 19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5588" y="3367019"/>
            <a:ext cx="6694136" cy="5710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6589519" y="8892273"/>
            <a:ext cx="5802652" cy="617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700" cap="all"/>
            </a:pPr>
            <a:r>
              <a:t>LESAGE, </a:t>
            </a:r>
            <a:r>
              <a:rPr>
                <a:solidFill>
                  <a:schemeClr val="accent5"/>
                </a:solidFill>
              </a:rPr>
              <a:t>Hamel</a:t>
            </a:r>
            <a:r>
              <a:t>, PAUL, CASEN</a:t>
            </a:r>
          </a:p>
        </p:txBody>
      </p:sp>
      <p:sp>
        <p:nvSpPr>
          <p:cNvPr id="196" name="Shape 196"/>
          <p:cNvSpPr/>
          <p:nvPr/>
        </p:nvSpPr>
        <p:spPr>
          <a:xfrm>
            <a:off x="12437087" y="8841641"/>
            <a:ext cx="412701" cy="71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8900" tIns="88900" rIns="88900" bIns="88900">
            <a:spAutoFit/>
          </a:bodyPr>
          <a:lstStyle/>
          <a:p>
            <a:pPr>
              <a:defRPr sz="2900"/>
            </a:pPr>
            <a:fld id="{86CB4B4D-7CA3-9044-876B-883B54F8677D}" type="slidenum">
              <a:t>9</a:t>
            </a:fld>
            <a:r>
              <a:t>￼</a:t>
            </a: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154" y="8635560"/>
            <a:ext cx="2096929" cy="1131179"/>
          </a:xfrm>
          <a:prstGeom prst="rect">
            <a:avLst/>
          </a:prstGeom>
          <a:ln w="889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48" y="7956253"/>
            <a:ext cx="1235033" cy="1891305"/>
          </a:xfrm>
          <a:prstGeom prst="rect">
            <a:avLst/>
          </a:prstGeom>
          <a:ln w="889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9281672" y="989903"/>
            <a:ext cx="3549605" cy="215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Rez-de-chaussée  aile Ouest</a:t>
            </a:r>
          </a:p>
        </p:txBody>
      </p:sp>
      <p:sp>
        <p:nvSpPr>
          <p:cNvPr id="200" name="Shape 200"/>
          <p:cNvSpPr/>
          <p:nvPr/>
        </p:nvSpPr>
        <p:spPr>
          <a:xfrm>
            <a:off x="-23195" y="4999007"/>
            <a:ext cx="3004390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 err="1"/>
              <a:t>Rez</a:t>
            </a:r>
            <a:r>
              <a:rPr dirty="0"/>
              <a:t>-de-</a:t>
            </a:r>
            <a:r>
              <a:rPr dirty="0" err="1"/>
              <a:t>chaussée</a:t>
            </a:r>
            <a:r>
              <a:rPr dirty="0"/>
              <a:t>  </a:t>
            </a:r>
            <a:r>
              <a:rPr dirty="0" err="1"/>
              <a:t>aile</a:t>
            </a:r>
            <a:r>
              <a:rPr dirty="0"/>
              <a:t> </a:t>
            </a:r>
            <a:r>
              <a:rPr dirty="0" err="1"/>
              <a:t>est</a:t>
            </a:r>
            <a:endParaRPr dirty="0"/>
          </a:p>
        </p:txBody>
      </p:sp>
      <p:pic>
        <p:nvPicPr>
          <p:cNvPr id="201" name="Image 20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784" y="178646"/>
            <a:ext cx="9241742" cy="4162551"/>
          </a:xfrm>
          <a:prstGeom prst="rect">
            <a:avLst/>
          </a:prstGeom>
        </p:spPr>
      </p:pic>
      <p:pic>
        <p:nvPicPr>
          <p:cNvPr id="202" name="Image 201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7881" y="4361808"/>
            <a:ext cx="9661028" cy="45098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396</Words>
  <Application>Microsoft Office PowerPoint</Application>
  <PresentationFormat>Personnalisé</PresentationFormat>
  <Paragraphs>94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Chalkduster</vt:lpstr>
      <vt:lpstr>Helvetica Neue</vt:lpstr>
      <vt:lpstr>Helvetica Neue Bold Condensed</vt:lpstr>
      <vt:lpstr>Chalkboard</vt:lpstr>
      <vt:lpstr>Carnofluxe</vt:lpstr>
      <vt:lpstr>Organisation du groupe</vt:lpstr>
      <vt:lpstr>Planning prévisionnel</vt:lpstr>
      <vt:lpstr>Planning réalisé</vt:lpstr>
      <vt:lpstr>Topologies </vt:lpstr>
      <vt:lpstr>Câblage</vt:lpstr>
      <vt:lpstr>Présentation PowerPoint</vt:lpstr>
      <vt:lpstr>Présentation PowerPoint</vt:lpstr>
      <vt:lpstr>Présentation PowerPoint</vt:lpstr>
      <vt:lpstr>Présentation PowerPoint</vt:lpstr>
      <vt:lpstr>Les équipements</vt:lpstr>
      <vt:lpstr>Plan d’adressage</vt:lpstr>
      <vt:lpstr>Configuration des équipements</vt:lpstr>
      <vt:lpstr>WIFI</vt:lpstr>
      <vt:lpstr>Devis</vt:lpstr>
      <vt:lpstr>Clonage</vt:lpstr>
      <vt:lpstr>Clonage</vt:lpstr>
      <vt:lpstr>Communication entre les machines</vt:lpstr>
      <vt:lpstr>Communication entre les machines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Carnofluxe</dc:title>
  <cp:lastModifiedBy>LESAGE CLEMENT</cp:lastModifiedBy>
  <cp:revision>2</cp:revision>
  <dcterms:modified xsi:type="dcterms:W3CDTF">2017-02-09T16:32:10Z</dcterms:modified>
</cp:coreProperties>
</file>